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3" r:id="rId2"/>
    <p:sldId id="318" r:id="rId3"/>
    <p:sldId id="321" r:id="rId4"/>
    <p:sldId id="323" r:id="rId5"/>
    <p:sldId id="333" r:id="rId6"/>
    <p:sldId id="335" r:id="rId7"/>
    <p:sldId id="337" r:id="rId8"/>
    <p:sldId id="356" r:id="rId9"/>
    <p:sldId id="354" r:id="rId10"/>
    <p:sldId id="357" r:id="rId11"/>
    <p:sldId id="355" r:id="rId12"/>
    <p:sldId id="358" r:id="rId13"/>
    <p:sldId id="359" r:id="rId14"/>
    <p:sldId id="317" r:id="rId15"/>
    <p:sldId id="360" r:id="rId16"/>
    <p:sldId id="331" r:id="rId17"/>
    <p:sldId id="338" r:id="rId18"/>
    <p:sldId id="366" r:id="rId19"/>
    <p:sldId id="339" r:id="rId20"/>
    <p:sldId id="364" r:id="rId21"/>
    <p:sldId id="363" r:id="rId22"/>
    <p:sldId id="365" r:id="rId23"/>
    <p:sldId id="341" r:id="rId24"/>
    <p:sldId id="299" r:id="rId25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ро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EB8A"/>
    <a:srgbClr val="A1DA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93640" autoAdjust="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1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7EC19696-3FE2-4E90-998A-FBD016B9DF0C}" type="datetimeFigureOut">
              <a:rPr lang="ru-RU" smtClean="0"/>
              <a:pPr/>
              <a:t>29.04.2018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943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543B2DC-7817-4417-8E90-C1DF3420F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2269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5E04C6-EB84-457F-829C-84AA01CB22ED}" type="datetimeFigureOut">
              <a:rPr lang="ru-RU" altLang="ru-RU"/>
              <a:pPr>
                <a:defRPr/>
              </a:pPr>
              <a:t>29.04.2018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4B2840-0E5A-4DA4-A56E-B828029762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05655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B2840-0E5A-4DA4-A56E-B8280297621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Семинар </a:t>
            </a:r>
            <a:r>
              <a:rPr lang="ru-RU" sz="1200" i="1" dirty="0" smtClean="0">
                <a:solidFill>
                  <a:schemeClr val="tx1"/>
                </a:solidFill>
                <a:latin typeface="Arial Narrow" pitchFamily="34" charset="0"/>
              </a:rPr>
              <a:t>«</a:t>
            </a:r>
            <a:r>
              <a:rPr lang="ru-RU" sz="1200" i="0" dirty="0" smtClean="0">
                <a:solidFill>
                  <a:schemeClr val="tx1"/>
                </a:solidFill>
                <a:latin typeface="Arial Narrow" pitchFamily="34" charset="0"/>
              </a:rPr>
              <a:t>Музей – партнёр в системе эколого-биологического образования и просвещения населения» с участием партнеров музея 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B2840-0E5A-4DA4-A56E-B8280297621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B2840-0E5A-4DA4-A56E-B8280297621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Ремонт пола,</a:t>
            </a:r>
            <a:r>
              <a:rPr lang="ru-RU" baseline="0" dirty="0" smtClean="0"/>
              <a:t> замена электрооборудования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B2840-0E5A-4DA4-A56E-B8280297621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B2840-0E5A-4DA4-A56E-B8280297621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каким</a:t>
            </a:r>
            <a:r>
              <a:rPr lang="ru-RU" baseline="0" dirty="0"/>
              <a:t> результатам мы пришли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B2840-0E5A-4DA4-A56E-B82802976214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каким</a:t>
            </a:r>
            <a:r>
              <a:rPr lang="ru-RU" baseline="0" dirty="0"/>
              <a:t> результатам мы пришли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B2840-0E5A-4DA4-A56E-B82802976214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каким</a:t>
            </a:r>
            <a:r>
              <a:rPr lang="ru-RU" baseline="0" dirty="0"/>
              <a:t> результатам мы пришли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B2840-0E5A-4DA4-A56E-B82802976214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каким</a:t>
            </a:r>
            <a:r>
              <a:rPr lang="ru-RU" baseline="0" dirty="0"/>
              <a:t> результатам мы пришли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4B2840-0E5A-4DA4-A56E-B82802976214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DF20-63CC-4466-9412-3A668E870351}" type="datetimeFigureOut">
              <a:rPr lang="ru-RU" altLang="ru-RU"/>
              <a:pPr>
                <a:defRPr/>
              </a:pPr>
              <a:t>29.04.2018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15C7-309E-4D11-81FA-94544D2FF9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0299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77F6-421D-47E5-B801-0E84F4F488A0}" type="datetimeFigureOut">
              <a:rPr lang="ru-RU" altLang="ru-RU"/>
              <a:pPr>
                <a:defRPr/>
              </a:pPr>
              <a:t>29.04.2018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B0F9-6CF9-4D48-B341-9F892A5E22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8154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C44DD-C7AD-4DC2-B50B-1B491EE88504}" type="datetimeFigureOut">
              <a:rPr lang="ru-RU" altLang="ru-RU"/>
              <a:pPr>
                <a:defRPr/>
              </a:pPr>
              <a:t>29.04.2018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7BE67-54C1-4847-8A2B-3626326638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1204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52A3-FACB-499B-B2FE-BA54B8020E75}" type="datetimeFigureOut">
              <a:rPr lang="ru-RU" altLang="ru-RU"/>
              <a:pPr>
                <a:defRPr/>
              </a:pPr>
              <a:t>29.04.2018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16C36-A5AD-4FBC-A533-49AA64B11D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5078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3100-D2FC-49FF-99C6-B769CFB1747C}" type="datetimeFigureOut">
              <a:rPr lang="ru-RU" altLang="ru-RU"/>
              <a:pPr>
                <a:defRPr/>
              </a:pPr>
              <a:t>29.04.2018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F62F-0AD6-4D49-927B-FCDC59CF76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0807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A1AD-A6C0-48DA-8A95-A3ABB2CF797E}" type="datetimeFigureOut">
              <a:rPr lang="ru-RU" altLang="ru-RU"/>
              <a:pPr>
                <a:defRPr/>
              </a:pPr>
              <a:t>29.04.2018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F3085-2091-4D44-A21B-31AC2C7EC9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2267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26997-E0A3-4526-BC3A-B063A3F6C232}" type="datetimeFigureOut">
              <a:rPr lang="ru-RU" altLang="ru-RU"/>
              <a:pPr>
                <a:defRPr/>
              </a:pPr>
              <a:t>29.04.2018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8EE58-2A8E-413B-902A-BCA033C7E0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6724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805A-0648-4709-BF86-F8019DD084B4}" type="datetimeFigureOut">
              <a:rPr lang="ru-RU" altLang="ru-RU"/>
              <a:pPr>
                <a:defRPr/>
              </a:pPr>
              <a:t>29.04.2018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669C-AEF1-442C-BF94-C01960F66B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0356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151F6-4FFC-43C2-ADCD-86C6C946399A}" type="datetimeFigureOut">
              <a:rPr lang="ru-RU" altLang="ru-RU"/>
              <a:pPr>
                <a:defRPr/>
              </a:pPr>
              <a:t>29.04.2018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2667-FFE9-4C78-AFBA-8C563A426A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364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3E9C-593F-4556-9663-0DB2926F985E}" type="datetimeFigureOut">
              <a:rPr lang="ru-RU" altLang="ru-RU"/>
              <a:pPr>
                <a:defRPr/>
              </a:pPr>
              <a:t>29.04.2018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4FB9-BC62-4F13-ACEF-C50A83C5A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0092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C75C-79FF-493E-A0D5-8A8BFEF830DA}" type="datetimeFigureOut">
              <a:rPr lang="ru-RU" altLang="ru-RU"/>
              <a:pPr>
                <a:defRPr/>
              </a:pPr>
              <a:t>29.04.2018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255D-5111-440B-9233-AB96ED8643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7011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C504BC-A97A-42A6-B0EF-726F65B284ED}" type="datetimeFigureOut">
              <a:rPr lang="ru-RU" altLang="ru-RU"/>
              <a:pPr>
                <a:defRPr/>
              </a:pPr>
              <a:t>29.04.2018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A57C07-5CED-4F73-ABE1-4B269185F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pn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15975" y="2276475"/>
            <a:ext cx="7635875" cy="208915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Arial Narrow" pitchFamily="34" charset="0"/>
              </a:rPr>
              <a:t>ГУ«</a:t>
            </a:r>
            <a:r>
              <a:rPr lang="ru-RU" sz="2800" dirty="0" err="1" smtClean="0">
                <a:latin typeface="Arial Narrow" pitchFamily="34" charset="0"/>
              </a:rPr>
              <a:t>Толочинский</a:t>
            </a: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err="1" smtClean="0">
                <a:latin typeface="Arial Narrow" pitchFamily="34" charset="0"/>
              </a:rPr>
              <a:t>историко</a:t>
            </a:r>
            <a:r>
              <a:rPr lang="ru-RU" sz="2800" dirty="0" smtClean="0">
                <a:latin typeface="Arial Narrow" pitchFamily="34" charset="0"/>
              </a:rPr>
              <a:t>- краеведческий музей»</a:t>
            </a:r>
            <a:br>
              <a:rPr lang="ru-RU" sz="2800" dirty="0" smtClean="0">
                <a:latin typeface="Arial Narrow" pitchFamily="34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Arial Narrow" pitchFamily="34" charset="0"/>
              </a:rPr>
              <a:t>Инициатива «Экологическое интерактивное музейное пространство « Человек в природе»</a:t>
            </a:r>
            <a:r>
              <a:rPr lang="ru-RU" sz="2800" b="1" dirty="0" smtClean="0"/>
              <a:t> </a:t>
            </a:r>
            <a:endParaRPr lang="ru-RU" sz="1800" dirty="0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508500"/>
            <a:ext cx="7993063" cy="936625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ru-RU" altLang="ru-RU" sz="2000" dirty="0">
                <a:solidFill>
                  <a:srgbClr val="000000"/>
                </a:solidFill>
                <a:latin typeface="Arial Narrow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Проект «Содействие развитию на местном уровне в Республике Беларусь», финансируемый Европейским Союзом, реализуемый Программой развития ООН (ПРООН)</a:t>
            </a: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971550" y="4365625"/>
            <a:ext cx="6840538" cy="0"/>
          </a:xfrm>
          <a:prstGeom prst="line">
            <a:avLst/>
          </a:prstGeom>
          <a:ln w="38100">
            <a:solidFill>
              <a:srgbClr val="A1D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47080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43EC223-11E9-46E1-8B91-C4E6EFC1A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71" y="771525"/>
            <a:ext cx="1375800" cy="1145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216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85926"/>
            <a:ext cx="7963248" cy="459540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Приобретённые коллекции и экспонаты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/>
          </a:p>
          <a:p>
            <a:pPr algn="just"/>
            <a:endParaRPr lang="ru-RU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89" y="615858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35FC5AA-298C-45BC-AE2F-4B0367BF9D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615858"/>
            <a:ext cx="1292464" cy="1066892"/>
          </a:xfrm>
          <a:prstGeom prst="rect">
            <a:avLst/>
          </a:prstGeom>
        </p:spPr>
      </p:pic>
      <p:pic>
        <p:nvPicPr>
          <p:cNvPr id="12" name="Рисунок 11" descr="IMG_29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204864"/>
            <a:ext cx="3492896" cy="2376264"/>
          </a:xfrm>
          <a:prstGeom prst="rect">
            <a:avLst/>
          </a:prstGeom>
        </p:spPr>
      </p:pic>
      <p:pic>
        <p:nvPicPr>
          <p:cNvPr id="16" name="Рисунок 15" descr="IMG_30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2348880"/>
            <a:ext cx="3168352" cy="2376264"/>
          </a:xfrm>
          <a:prstGeom prst="rect">
            <a:avLst/>
          </a:prstGeom>
        </p:spPr>
      </p:pic>
      <p:pic>
        <p:nvPicPr>
          <p:cNvPr id="18" name="Рисунок 17" descr="IMG_30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365104"/>
            <a:ext cx="2808312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5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85926"/>
            <a:ext cx="7963248" cy="4595402"/>
          </a:xfrm>
        </p:spPr>
        <p:txBody>
          <a:bodyPr>
            <a:noAutofit/>
          </a:bodyPr>
          <a:lstStyle/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оформлены музейные площади  витрины и диорамы 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/>
          </a:p>
          <a:p>
            <a:pPr algn="just"/>
            <a:endParaRPr lang="ru-RU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89" y="615858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35FC5AA-298C-45BC-AE2F-4B0367BF9D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615858"/>
            <a:ext cx="1292464" cy="1066892"/>
          </a:xfrm>
          <a:prstGeom prst="rect">
            <a:avLst/>
          </a:prstGeom>
        </p:spPr>
      </p:pic>
      <p:pic>
        <p:nvPicPr>
          <p:cNvPr id="8" name="Рисунок 7" descr="геология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780928"/>
            <a:ext cx="2304256" cy="3672409"/>
          </a:xfrm>
          <a:prstGeom prst="rect">
            <a:avLst/>
          </a:prstGeom>
        </p:spPr>
      </p:pic>
      <p:pic>
        <p:nvPicPr>
          <p:cNvPr id="13" name="Рисунок 12" descr="диорама. витрина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2780928"/>
            <a:ext cx="2160240" cy="3744416"/>
          </a:xfrm>
          <a:prstGeom prst="rect">
            <a:avLst/>
          </a:prstGeom>
        </p:spPr>
      </p:pic>
      <p:pic>
        <p:nvPicPr>
          <p:cNvPr id="15" name="Рисунок 14" descr="IMG_30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2780928"/>
            <a:ext cx="4320480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5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85926"/>
            <a:ext cx="7963248" cy="4595402"/>
          </a:xfrm>
        </p:spPr>
        <p:txBody>
          <a:bodyPr>
            <a:noAutofit/>
          </a:bodyPr>
          <a:lstStyle/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 создан экспозиционный раздел «Взаимодействие человека и природы»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/>
          </a:p>
          <a:p>
            <a:pPr algn="just"/>
            <a:endParaRPr lang="ru-RU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89" y="615858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35FC5AA-298C-45BC-AE2F-4B0367BF9D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615858"/>
            <a:ext cx="1292464" cy="1066892"/>
          </a:xfrm>
          <a:prstGeom prst="rect">
            <a:avLst/>
          </a:prstGeom>
        </p:spPr>
      </p:pic>
      <p:pic>
        <p:nvPicPr>
          <p:cNvPr id="10" name="Рисунок 9" descr="IMG_32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780928"/>
            <a:ext cx="4464496" cy="3888432"/>
          </a:xfrm>
          <a:prstGeom prst="rect">
            <a:avLst/>
          </a:prstGeom>
        </p:spPr>
      </p:pic>
      <p:pic>
        <p:nvPicPr>
          <p:cNvPr id="11" name="Рисунок 10" descr="IMG_32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996952"/>
            <a:ext cx="3888432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5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85926"/>
            <a:ext cx="7963248" cy="4595402"/>
          </a:xfrm>
        </p:spPr>
        <p:txBody>
          <a:bodyPr>
            <a:noAutofit/>
          </a:bodyPr>
          <a:lstStyle/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/>
          </a:p>
          <a:p>
            <a:pPr algn="just"/>
            <a:endParaRPr lang="ru-RU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89" y="615858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35FC5AA-298C-45BC-AE2F-4B0367BF9D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615858"/>
            <a:ext cx="1292464" cy="1066892"/>
          </a:xfrm>
          <a:prstGeom prst="rect">
            <a:avLst/>
          </a:prstGeom>
        </p:spPr>
      </p:pic>
      <p:pic>
        <p:nvPicPr>
          <p:cNvPr id="8" name="Рисунок 7" descr="IMG_32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2204864"/>
            <a:ext cx="6912768" cy="4464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5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988840"/>
            <a:ext cx="8249000" cy="429768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Результат:</a:t>
            </a:r>
          </a:p>
          <a:p>
            <a:pPr algn="just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endParaRPr lang="ru-RU" sz="2000" dirty="0"/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/>
              <a:t> </a:t>
            </a: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67446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D80200-CE02-48C4-B850-EC92099299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4483" y="667446"/>
            <a:ext cx="1292464" cy="10668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206084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/>
              <a:t>- посредством ремонтных работ помещение зала природы, музейное пространство обновлено и актуализировано в соответствии с современными тенденциями и реалиями, обрело вид и характеристики, соответствующие современным стандартам. Новая экспозиция,  отражающая связь человека и природы, способствует повышению компетенций и экологической культуры  посетителей.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1856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32856"/>
            <a:ext cx="8001056" cy="439248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Задача III: </a:t>
            </a:r>
            <a:r>
              <a:rPr lang="ru-RU" sz="2400" dirty="0" smtClean="0">
                <a:solidFill>
                  <a:schemeClr val="tx1"/>
                </a:solidFill>
              </a:rPr>
              <a:t>Повышение привлекательности и расширение презентационных возможностей музея посредством освоения информационных технологий, оснащения </a:t>
            </a:r>
            <a:r>
              <a:rPr lang="ru-RU" sz="2400" dirty="0" err="1" smtClean="0">
                <a:solidFill>
                  <a:schemeClr val="tx1"/>
                </a:solidFill>
              </a:rPr>
              <a:t>мультимедийным</a:t>
            </a:r>
            <a:r>
              <a:rPr lang="ru-RU" sz="2400" dirty="0" smtClean="0">
                <a:solidFill>
                  <a:schemeClr val="tx1"/>
                </a:solidFill>
              </a:rPr>
              <a:t> и интерактивным оборудованием.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00B0F0"/>
                </a:solidFill>
              </a:rPr>
              <a:t>В рамках реализации задачи:</a:t>
            </a:r>
          </a:p>
          <a:p>
            <a:pPr algn="just"/>
            <a:r>
              <a:rPr lang="ru-RU" sz="2400" i="1" dirty="0" smtClean="0">
                <a:solidFill>
                  <a:schemeClr val="tx1"/>
                </a:solidFill>
              </a:rPr>
              <a:t>- музейное пространство оснащено современным выставочным </a:t>
            </a:r>
          </a:p>
          <a:p>
            <a:pPr algn="just"/>
            <a:r>
              <a:rPr lang="ru-RU" sz="2400" i="1" dirty="0" smtClean="0">
                <a:solidFill>
                  <a:schemeClr val="tx1"/>
                </a:solidFill>
              </a:rPr>
              <a:t>оборудованием и мебелью;</a:t>
            </a:r>
          </a:p>
          <a:p>
            <a:pPr algn="just"/>
            <a:r>
              <a:rPr lang="ru-RU" sz="2400" i="1" dirty="0" smtClean="0">
                <a:solidFill>
                  <a:schemeClr val="tx1"/>
                </a:solidFill>
              </a:rPr>
              <a:t>- создан раздел, построенный на основе использования </a:t>
            </a:r>
            <a:r>
              <a:rPr lang="ru-RU" sz="2400" i="1" dirty="0" err="1" smtClean="0">
                <a:solidFill>
                  <a:schemeClr val="tx1"/>
                </a:solidFill>
              </a:rPr>
              <a:t>мультимедийных</a:t>
            </a:r>
            <a:r>
              <a:rPr lang="ru-RU" sz="2400" i="1" dirty="0" smtClean="0">
                <a:solidFill>
                  <a:schemeClr val="tx1"/>
                </a:solidFill>
              </a:rPr>
              <a:t> технологий</a:t>
            </a:r>
          </a:p>
          <a:p>
            <a:pPr algn="just"/>
            <a:endParaRPr lang="ru-RU" sz="2400" dirty="0" smtClean="0">
              <a:solidFill>
                <a:srgbClr val="00B0F0"/>
              </a:solidFill>
            </a:endParaRPr>
          </a:p>
          <a:p>
            <a:pPr algn="just"/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endParaRPr lang="ru-RU" sz="2000" dirty="0"/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/>
              <a:t> </a:t>
            </a: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67446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8D80200-CE02-48C4-B850-EC92099299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4483" y="667446"/>
            <a:ext cx="1292464" cy="1066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856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060848"/>
            <a:ext cx="7500990" cy="4225672"/>
          </a:xfrm>
        </p:spPr>
        <p:txBody>
          <a:bodyPr>
            <a:noAutofit/>
          </a:bodyPr>
          <a:lstStyle/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/>
              <a:t> </a:t>
            </a: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36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9954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A2F1144-1E40-438B-A4C8-FCA322DB95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5161" y="466363"/>
            <a:ext cx="1292464" cy="1066892"/>
          </a:xfrm>
          <a:prstGeom prst="rect">
            <a:avLst/>
          </a:prstGeom>
        </p:spPr>
      </p:pic>
      <p:pic>
        <p:nvPicPr>
          <p:cNvPr id="11" name="Рисунок 10" descr="Копия IMG_32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628800"/>
            <a:ext cx="4032447" cy="4608512"/>
          </a:xfrm>
          <a:prstGeom prst="rect">
            <a:avLst/>
          </a:prstGeom>
        </p:spPr>
      </p:pic>
      <p:pic>
        <p:nvPicPr>
          <p:cNvPr id="13" name="Рисунок 12" descr="IMG_31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2276872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8569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060848"/>
            <a:ext cx="7500990" cy="4225672"/>
          </a:xfrm>
        </p:spPr>
        <p:txBody>
          <a:bodyPr>
            <a:noAutofit/>
          </a:bodyPr>
          <a:lstStyle/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/>
              <a:t> </a:t>
            </a: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9" y="375717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41" y="230881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1772817"/>
            <a:ext cx="817642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ПРИОБРЕТЕНО</a:t>
            </a:r>
            <a:endParaRPr lang="ru-RU" sz="2400" dirty="0">
              <a:latin typeface="Arial Narrow" pitchFamily="34" charset="0"/>
            </a:endParaRPr>
          </a:p>
          <a:p>
            <a:r>
              <a:rPr lang="ru-RU" sz="2000" dirty="0" smtClean="0">
                <a:latin typeface="+mn-lt"/>
              </a:rPr>
              <a:t>Система </a:t>
            </a:r>
            <a:r>
              <a:rPr lang="ru-RU" sz="2000" dirty="0" err="1" smtClean="0">
                <a:latin typeface="+mn-lt"/>
              </a:rPr>
              <a:t>мультимедийного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оборудования </a:t>
            </a:r>
            <a:r>
              <a:rPr lang="ru-RU" sz="2000" dirty="0" smtClean="0">
                <a:latin typeface="+mn-lt"/>
              </a:rPr>
              <a:t>(</a:t>
            </a:r>
            <a:r>
              <a:rPr lang="ru-RU" sz="2000" dirty="0" err="1" smtClean="0">
                <a:latin typeface="+mn-lt"/>
              </a:rPr>
              <a:t>инфокиоск,мультимедийный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проектор, экран на треноге)</a:t>
            </a:r>
          </a:p>
          <a:p>
            <a:r>
              <a:rPr lang="ru-RU" sz="2000" dirty="0" err="1" smtClean="0">
                <a:latin typeface="+mn-lt"/>
              </a:rPr>
              <a:t>Аудиогид</a:t>
            </a:r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Планшеты</a:t>
            </a:r>
          </a:p>
          <a:p>
            <a:r>
              <a:rPr lang="ru-RU" sz="2000" dirty="0" smtClean="0">
                <a:latin typeface="+mn-lt"/>
              </a:rPr>
              <a:t>Кондиционер</a:t>
            </a:r>
          </a:p>
          <a:p>
            <a:r>
              <a:rPr lang="ru-RU" sz="2000" dirty="0" smtClean="0">
                <a:latin typeface="+mn-lt"/>
              </a:rPr>
              <a:t>Принтер </a:t>
            </a:r>
          </a:p>
          <a:p>
            <a:r>
              <a:rPr lang="ru-RU" sz="2000" dirty="0" smtClean="0">
                <a:latin typeface="+mn-lt"/>
              </a:rPr>
              <a:t>Телевизор</a:t>
            </a:r>
            <a:endParaRPr lang="ru-RU" sz="2000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24B3106-62DE-4C49-9459-0E9FD93B4A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20050"/>
            <a:ext cx="1292464" cy="1066892"/>
          </a:xfrm>
          <a:prstGeom prst="rect">
            <a:avLst/>
          </a:prstGeom>
        </p:spPr>
      </p:pic>
      <p:pic>
        <p:nvPicPr>
          <p:cNvPr id="14" name="Рисунок 13" descr="IMG_32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564904"/>
            <a:ext cx="1779662" cy="2952328"/>
          </a:xfrm>
          <a:prstGeom prst="rect">
            <a:avLst/>
          </a:prstGeom>
        </p:spPr>
      </p:pic>
      <p:pic>
        <p:nvPicPr>
          <p:cNvPr id="15" name="Рисунок 14" descr="принтер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5517232"/>
            <a:ext cx="2016224" cy="1052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IMG_30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3068960"/>
            <a:ext cx="2952328" cy="3384376"/>
          </a:xfrm>
          <a:prstGeom prst="rect">
            <a:avLst/>
          </a:prstGeom>
        </p:spPr>
      </p:pic>
      <p:pic>
        <p:nvPicPr>
          <p:cNvPr id="19" name="Рисунок 18" descr="IMG_326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2996952"/>
            <a:ext cx="1080120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 descr="IMG_326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4437112"/>
            <a:ext cx="2520280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856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060848"/>
            <a:ext cx="7500990" cy="4225672"/>
          </a:xfrm>
        </p:spPr>
        <p:txBody>
          <a:bodyPr>
            <a:noAutofit/>
          </a:bodyPr>
          <a:lstStyle/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/>
              <a:t> </a:t>
            </a: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9" y="375717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41" y="230881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7544" y="1772817"/>
            <a:ext cx="81764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ПРИОБРЕТЕНО</a:t>
            </a:r>
            <a:endParaRPr lang="ru-RU" sz="2400" dirty="0">
              <a:latin typeface="Arial Narrow" pitchFamily="34" charset="0"/>
            </a:endParaRPr>
          </a:p>
          <a:p>
            <a:r>
              <a:rPr lang="ru-RU" sz="2000" dirty="0" smtClean="0">
                <a:latin typeface="+mn-lt"/>
              </a:rPr>
              <a:t>Подвесная тросовая система для выставочного зала  </a:t>
            </a:r>
            <a:endParaRPr lang="ru-RU" sz="2000" dirty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Мобильная мебель</a:t>
            </a:r>
          </a:p>
          <a:p>
            <a:r>
              <a:rPr lang="ru-RU" sz="2000" dirty="0" smtClean="0">
                <a:latin typeface="+mn-lt"/>
              </a:rPr>
              <a:t>Демонстрационные стенды</a:t>
            </a:r>
            <a:endParaRPr lang="ru-RU" sz="2000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24B3106-62DE-4C49-9459-0E9FD93B4A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20050"/>
            <a:ext cx="1292464" cy="1066892"/>
          </a:xfrm>
          <a:prstGeom prst="rect">
            <a:avLst/>
          </a:prstGeom>
        </p:spPr>
      </p:pic>
      <p:pic>
        <p:nvPicPr>
          <p:cNvPr id="12" name="Рисунок 11" descr="IMG_32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2708920"/>
            <a:ext cx="2592288" cy="2160240"/>
          </a:xfrm>
          <a:prstGeom prst="rect">
            <a:avLst/>
          </a:prstGeom>
        </p:spPr>
      </p:pic>
      <p:pic>
        <p:nvPicPr>
          <p:cNvPr id="16" name="Рисунок 15" descr="IMG_32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3284984"/>
            <a:ext cx="4176464" cy="3168352"/>
          </a:xfrm>
          <a:prstGeom prst="rect">
            <a:avLst/>
          </a:prstGeom>
        </p:spPr>
      </p:pic>
      <p:pic>
        <p:nvPicPr>
          <p:cNvPr id="18" name="Рисунок 17" descr="IMG_32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4941168"/>
            <a:ext cx="1382917" cy="1683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Рисунок 20" descr="IMG_327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5013176"/>
            <a:ext cx="1296144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718569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208912" cy="451199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 успехом прошла презентация  в музее «Экологического  интерактивного музейного пространства «Человек в природе» (презентационный доклад и экскурсия) с приглашением прессы, представителей образования, органов местного самоуправления.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09" y="624068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1DA085C-DC0F-4484-A07D-A2806D5172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596604"/>
            <a:ext cx="1292464" cy="1066892"/>
          </a:xfrm>
          <a:prstGeom prst="rect">
            <a:avLst/>
          </a:prstGeom>
        </p:spPr>
      </p:pic>
      <p:pic>
        <p:nvPicPr>
          <p:cNvPr id="7" name="Рисунок 6" descr="IMG_31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501008"/>
            <a:ext cx="3816424" cy="3068960"/>
          </a:xfrm>
          <a:prstGeom prst="rect">
            <a:avLst/>
          </a:prstGeom>
        </p:spPr>
      </p:pic>
      <p:pic>
        <p:nvPicPr>
          <p:cNvPr id="11" name="Рисунок 10" descr="IMG_31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3429000"/>
            <a:ext cx="3744416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5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866" y="2357430"/>
            <a:ext cx="7598472" cy="3591850"/>
          </a:xfrm>
        </p:spPr>
        <p:txBody>
          <a:bodyPr>
            <a:noAutofit/>
          </a:bodyPr>
          <a:lstStyle/>
          <a:p>
            <a:pPr algn="l"/>
            <a:r>
              <a:rPr lang="ru-RU" sz="1200" dirty="0">
                <a:solidFill>
                  <a:schemeClr val="tx1"/>
                </a:solidFill>
              </a:rPr>
              <a:t> </a:t>
            </a:r>
            <a:endParaRPr lang="en-US" sz="1200" dirty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Идеей данной инициативы являлось </a:t>
            </a:r>
            <a:r>
              <a:rPr lang="ru-RU" sz="2000" dirty="0" smtClean="0">
                <a:solidFill>
                  <a:schemeClr val="tx1"/>
                </a:solidFill>
              </a:rPr>
              <a:t>создание просветительского музейного пространства, посредством использования имеющегося потенциала музея и новых интерактивных </a:t>
            </a:r>
            <a:r>
              <a:rPr lang="ru-RU" sz="2000" dirty="0" err="1" smtClean="0">
                <a:solidFill>
                  <a:schemeClr val="tx1"/>
                </a:solidFill>
              </a:rPr>
              <a:t>мультимедийных</a:t>
            </a:r>
            <a:r>
              <a:rPr lang="ru-RU" sz="2000" dirty="0" smtClean="0">
                <a:solidFill>
                  <a:schemeClr val="tx1"/>
                </a:solidFill>
              </a:rPr>
              <a:t> музейных технологий   для  эколого-биологического  просвещения и воспитании населения, пропаганды природоохранительных знаний и навыков, повышение экологической и информационной культуры граждан; сбора и распространение экологической информации на территории региона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47080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3C148FB-906D-412A-B9FA-8B8272056F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741542"/>
            <a:ext cx="1292464" cy="1066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0687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208912" cy="451199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Презентация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09" y="624068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1DA085C-DC0F-4484-A07D-A2806D5172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596604"/>
            <a:ext cx="1292464" cy="1066892"/>
          </a:xfrm>
          <a:prstGeom prst="rect">
            <a:avLst/>
          </a:prstGeom>
        </p:spPr>
      </p:pic>
      <p:pic>
        <p:nvPicPr>
          <p:cNvPr id="10" name="Рисунок 9" descr="IMG_31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708920"/>
            <a:ext cx="3744416" cy="3312368"/>
          </a:xfrm>
          <a:prstGeom prst="rect">
            <a:avLst/>
          </a:prstGeom>
        </p:spPr>
      </p:pic>
      <p:pic>
        <p:nvPicPr>
          <p:cNvPr id="11" name="Рисунок 10" descr="IMG_31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2420888"/>
            <a:ext cx="4608512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52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208912" cy="451199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Презентация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09" y="624068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1DA085C-DC0F-4484-A07D-A2806D5172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596604"/>
            <a:ext cx="1292464" cy="1066892"/>
          </a:xfrm>
          <a:prstGeom prst="rect">
            <a:avLst/>
          </a:prstGeom>
        </p:spPr>
      </p:pic>
      <p:pic>
        <p:nvPicPr>
          <p:cNvPr id="12" name="Рисунок 11" descr="IMG_32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2420888"/>
            <a:ext cx="3456384" cy="4104456"/>
          </a:xfrm>
          <a:prstGeom prst="rect">
            <a:avLst/>
          </a:prstGeom>
        </p:spPr>
      </p:pic>
      <p:pic>
        <p:nvPicPr>
          <p:cNvPr id="13" name="Рисунок 12" descr="IMG_31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2348880"/>
            <a:ext cx="3456384" cy="432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52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208912" cy="451199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Презентация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09" y="624068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1DA085C-DC0F-4484-A07D-A2806D51723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596604"/>
            <a:ext cx="1292464" cy="1066892"/>
          </a:xfrm>
          <a:prstGeom prst="rect">
            <a:avLst/>
          </a:prstGeom>
        </p:spPr>
      </p:pic>
      <p:pic>
        <p:nvPicPr>
          <p:cNvPr id="8" name="Рисунок 7" descr="IMG_31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36912"/>
            <a:ext cx="4446370" cy="3384376"/>
          </a:xfrm>
          <a:prstGeom prst="rect">
            <a:avLst/>
          </a:prstGeom>
        </p:spPr>
      </p:pic>
      <p:pic>
        <p:nvPicPr>
          <p:cNvPr id="10" name="Рисунок 9" descr="IMG_31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3212976"/>
            <a:ext cx="4073595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5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85926"/>
            <a:ext cx="7500990" cy="464347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Результат: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Благодаря реализованной инициативе, создан новый раздел музея, основанный на применении </a:t>
            </a:r>
            <a:r>
              <a:rPr lang="ru-RU" sz="2000" dirty="0" err="1" smtClean="0">
                <a:solidFill>
                  <a:schemeClr val="tx1"/>
                </a:solidFill>
              </a:rPr>
              <a:t>мультимедийных</a:t>
            </a:r>
            <a:r>
              <a:rPr lang="ru-RU" sz="2000" dirty="0" smtClean="0">
                <a:solidFill>
                  <a:schemeClr val="tx1"/>
                </a:solidFill>
              </a:rPr>
              <a:t> технологий, который  расширил информационное пространство музея. Организованное «Экологическое интерактивное музейное пространство « Человек в природе», способствующее повышению привлекательности музея, увеличению потока посетителей, более эффективному эколого-биологическому  просвещению, </a:t>
            </a:r>
            <a:r>
              <a:rPr lang="ru-RU" sz="2000" dirty="0" err="1" smtClean="0">
                <a:solidFill>
                  <a:schemeClr val="tx1"/>
                </a:solidFill>
              </a:rPr>
              <a:t>обеспечивющее</a:t>
            </a:r>
            <a:r>
              <a:rPr lang="ru-RU" sz="2000" dirty="0" smtClean="0">
                <a:solidFill>
                  <a:schemeClr val="tx1"/>
                </a:solidFill>
              </a:rPr>
              <a:t> распространение экологической информации на территории региона.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Продемонстрированные результаты и достижения, полученные в ходе реализации местной инициативы, обеспечили рост интереса и посещаемости музея.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8257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7678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9CC89C0-7A2B-44C7-BA84-AA3DDF1C364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5161" y="167678"/>
            <a:ext cx="1292464" cy="1066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52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14620"/>
            <a:ext cx="6907462" cy="785818"/>
          </a:xfrm>
        </p:spPr>
        <p:txBody>
          <a:bodyPr>
            <a:noAutofit/>
          </a:bodyPr>
          <a:lstStyle/>
          <a:p>
            <a:pPr algn="l"/>
            <a:r>
              <a:rPr lang="ru-RU" altLang="x-none" sz="4000" b="1" dirty="0">
                <a:solidFill>
                  <a:schemeClr val="tx1"/>
                </a:solidFill>
                <a:ea typeface="ＭＳ Ｐゴシック" charset="-128"/>
              </a:rPr>
              <a:t>Спасибо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0" y="634518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0106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8580" y="3071810"/>
            <a:ext cx="5595420" cy="342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3B9997B-3676-49A0-B79D-A15D08F802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517689"/>
            <a:ext cx="1368152" cy="1139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06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866" y="2214554"/>
            <a:ext cx="8059590" cy="392909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Задачами местной инициативы были: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1. </a:t>
            </a:r>
            <a:r>
              <a:rPr lang="ru-RU" sz="2000" dirty="0" smtClean="0">
                <a:solidFill>
                  <a:schemeClr val="tx1"/>
                </a:solidFill>
              </a:rPr>
              <a:t>Информирование населения </a:t>
            </a:r>
            <a:r>
              <a:rPr lang="ru-RU" sz="2000" dirty="0" err="1" smtClean="0">
                <a:solidFill>
                  <a:schemeClr val="tx1"/>
                </a:solidFill>
              </a:rPr>
              <a:t>Толочинского</a:t>
            </a:r>
            <a:r>
              <a:rPr lang="ru-RU" sz="2000" dirty="0" smtClean="0">
                <a:solidFill>
                  <a:schemeClr val="tx1"/>
                </a:solidFill>
              </a:rPr>
              <a:t> района о местной инициативе.  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2. </a:t>
            </a:r>
            <a:r>
              <a:rPr lang="ru-RU" sz="2000" dirty="0" smtClean="0">
                <a:solidFill>
                  <a:schemeClr val="tx1"/>
                </a:solidFill>
              </a:rPr>
              <a:t>Усовершенствование экспозиций природной тематики с приведением в надлежащее техническое и эстетическое состояние зала природы.  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3.</a:t>
            </a:r>
            <a:r>
              <a:rPr lang="ru-RU" sz="2000" dirty="0" smtClean="0">
                <a:solidFill>
                  <a:schemeClr val="tx1"/>
                </a:solidFill>
              </a:rPr>
              <a:t> Повышение привлекательности и расширение презентационных возможностей музея посредством освоения информационных технологий, оснащения </a:t>
            </a:r>
            <a:r>
              <a:rPr lang="ru-RU" sz="2000" dirty="0" err="1" smtClean="0">
                <a:solidFill>
                  <a:schemeClr val="tx1"/>
                </a:solidFill>
              </a:rPr>
              <a:t>мультимедийным</a:t>
            </a:r>
            <a:r>
              <a:rPr lang="ru-RU" sz="2000" dirty="0" smtClean="0">
                <a:solidFill>
                  <a:schemeClr val="tx1"/>
                </a:solidFill>
              </a:rPr>
              <a:t> и интерактивным оборудованием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47080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AB67F08-4D69-42AA-ABAE-40E4C0B026C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747080"/>
            <a:ext cx="1292464" cy="1066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216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7500990" cy="435771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Задача </a:t>
            </a:r>
            <a:r>
              <a:rPr lang="en-US" sz="2000" b="1" dirty="0">
                <a:solidFill>
                  <a:schemeClr val="tx1"/>
                </a:solidFill>
              </a:rPr>
              <a:t>I </a:t>
            </a:r>
            <a:r>
              <a:rPr lang="ru-RU" sz="2000" b="1" dirty="0">
                <a:solidFill>
                  <a:schemeClr val="tx1"/>
                </a:solidFill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</a:rPr>
              <a:t>Информирование населения </a:t>
            </a:r>
            <a:r>
              <a:rPr lang="ru-RU" sz="2000" dirty="0" err="1" smtClean="0">
                <a:solidFill>
                  <a:schemeClr val="tx1"/>
                </a:solidFill>
              </a:rPr>
              <a:t>Толочинского</a:t>
            </a:r>
            <a:r>
              <a:rPr lang="ru-RU" sz="2000" dirty="0" smtClean="0">
                <a:solidFill>
                  <a:schemeClr val="tx1"/>
                </a:solidFill>
              </a:rPr>
              <a:t> района о местной инициативе.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00B050"/>
                </a:solidFill>
              </a:rPr>
              <a:t>В рамках этой задачи прошел семинар «Музей – партнёр в системе эколого-биологического образования и просвещения населения» с участием партнеров музея ,</a:t>
            </a:r>
          </a:p>
          <a:p>
            <a:pPr algn="just"/>
            <a:r>
              <a:rPr lang="ru-RU" sz="2000" i="1" dirty="0" smtClean="0">
                <a:solidFill>
                  <a:srgbClr val="00B050"/>
                </a:solidFill>
              </a:rPr>
              <a:t> подготовлен буклет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i="1" dirty="0" smtClean="0">
                <a:solidFill>
                  <a:srgbClr val="00B050"/>
                </a:solidFill>
              </a:rPr>
              <a:t>«Музейная среда в пространстве региона в контексте вопроса «партнёры музея и музей - партнёр», в местной газете вышла статья « Музей современный и интерактивный»</a:t>
            </a:r>
          </a:p>
          <a:p>
            <a:pPr algn="just"/>
            <a:endParaRPr lang="ru-RU" sz="2400" i="1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Arial Narrow" pitchFamily="34" charset="0"/>
              </a:rPr>
              <a:t> </a:t>
            </a:r>
            <a:endParaRPr lang="ru-RU" sz="2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3939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01" y="286670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C21D767-A1F8-482B-9928-F40F4B4C8F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89918"/>
            <a:ext cx="1292464" cy="1066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837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556792"/>
            <a:ext cx="7500990" cy="472972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</a:rPr>
              <a:t> 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8" y="338897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83" y="187640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4F61D7F-EBB6-49B3-B12D-8B06CF17116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87640"/>
            <a:ext cx="1292464" cy="1066892"/>
          </a:xfrm>
          <a:prstGeom prst="rect">
            <a:avLst/>
          </a:prstGeom>
        </p:spPr>
      </p:pic>
      <p:pic>
        <p:nvPicPr>
          <p:cNvPr id="12" name="Рисунок 11" descr="Семинар«Музей – партнёр в системе эколого-биологического образования и просвещения населения» в рамках реализации инициативы Пректа ЕС - ПРООН 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844824"/>
            <a:ext cx="3744416" cy="2376264"/>
          </a:xfrm>
          <a:prstGeom prst="rect">
            <a:avLst/>
          </a:prstGeom>
        </p:spPr>
      </p:pic>
      <p:pic>
        <p:nvPicPr>
          <p:cNvPr id="21" name="Рисунок 20" descr="выспупление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4221088"/>
            <a:ext cx="3312368" cy="2016224"/>
          </a:xfrm>
          <a:prstGeom prst="rect">
            <a:avLst/>
          </a:prstGeom>
        </p:spPr>
      </p:pic>
      <p:pic>
        <p:nvPicPr>
          <p:cNvPr id="23" name="Рисунок 22" descr="Регистрация7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1772816"/>
            <a:ext cx="3888432" cy="2448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837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000240"/>
            <a:ext cx="7500990" cy="428628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</a:rPr>
              <a:t>Результат: </a:t>
            </a:r>
            <a:r>
              <a:rPr lang="ru-RU" sz="2000" dirty="0" smtClean="0">
                <a:solidFill>
                  <a:schemeClr val="tx1"/>
                </a:solidFill>
                <a:latin typeface="Arial Narrow" pitchFamily="34" charset="0"/>
              </a:rPr>
              <a:t>партнёры на семинаре и жители района посредством СМИ проинформированы об основной идее инициативы, задачах, мероприятиях по реализации местной инициативы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6" y="620830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04" y="495639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C25F24A-9E03-4735-B594-EE55205866B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95639"/>
            <a:ext cx="1292464" cy="1066892"/>
          </a:xfrm>
          <a:prstGeom prst="rect">
            <a:avLst/>
          </a:prstGeom>
        </p:spPr>
      </p:pic>
      <p:pic>
        <p:nvPicPr>
          <p:cNvPr id="10" name="Рисунок 9" descr="Выступления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3212976"/>
            <a:ext cx="5271246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5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602638" cy="4680520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r>
              <a:rPr lang="ru-RU" sz="2200" b="1" dirty="0" smtClean="0">
                <a:solidFill>
                  <a:schemeClr val="tx1"/>
                </a:solidFill>
                <a:latin typeface="Arial Narrow" pitchFamily="34" charset="0"/>
              </a:rPr>
              <a:t>Задача 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II</a:t>
            </a:r>
            <a:r>
              <a:rPr lang="ru-RU" sz="2200" b="1" dirty="0" smtClean="0">
                <a:solidFill>
                  <a:schemeClr val="tx1"/>
                </a:solidFill>
              </a:rPr>
              <a:t>. </a:t>
            </a:r>
            <a:r>
              <a:rPr lang="ru-RU" sz="2200" dirty="0" smtClean="0">
                <a:solidFill>
                  <a:schemeClr val="tx1"/>
                </a:solidFill>
              </a:rPr>
              <a:t>Усовершенствование экспозиций природной тематики с приведением в надлежащее техническое и эстетическое состояние зала природы. </a:t>
            </a:r>
          </a:p>
          <a:p>
            <a:pPr algn="just"/>
            <a:r>
              <a:rPr lang="ru-RU" sz="2200" dirty="0" smtClean="0">
                <a:solidFill>
                  <a:srgbClr val="00B0F0"/>
                </a:solidFill>
              </a:rPr>
              <a:t>В рамках реализации задачи: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 - отремонтирован пол зала природы музея, заменено электротехническое оборудование,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- разработан план дизайна художественного решения экспозиции;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/>
          </a:p>
          <a:p>
            <a:pPr algn="just"/>
            <a:endParaRPr lang="ru-RU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89" y="615858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35FC5AA-298C-45BC-AE2F-4B0367BF9D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615858"/>
            <a:ext cx="1292464" cy="1066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5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602638" cy="4896544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/>
          </a:p>
          <a:p>
            <a:pPr algn="just"/>
            <a:endParaRPr lang="ru-RU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89" y="615858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35FC5AA-298C-45BC-AE2F-4B0367BF9D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615858"/>
            <a:ext cx="1292464" cy="1066892"/>
          </a:xfrm>
          <a:prstGeom prst="rect">
            <a:avLst/>
          </a:prstGeom>
        </p:spPr>
      </p:pic>
      <p:pic>
        <p:nvPicPr>
          <p:cNvPr id="8" name="Рисунок 7" descr="ремонт пола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420888"/>
            <a:ext cx="3312368" cy="2304256"/>
          </a:xfrm>
          <a:prstGeom prst="rect">
            <a:avLst/>
          </a:prstGeom>
        </p:spPr>
      </p:pic>
      <p:pic>
        <p:nvPicPr>
          <p:cNvPr id="9" name="Рисунок 8" descr="IMG_250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2276872"/>
            <a:ext cx="3744416" cy="2808312"/>
          </a:xfrm>
          <a:prstGeom prst="rect">
            <a:avLst/>
          </a:prstGeom>
        </p:spPr>
      </p:pic>
      <p:pic>
        <p:nvPicPr>
          <p:cNvPr id="10" name="Рисунок 9" descr="IMG_31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2852936"/>
            <a:ext cx="2520280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5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85926"/>
            <a:ext cx="7963248" cy="4595402"/>
          </a:xfrm>
        </p:spPr>
        <p:txBody>
          <a:bodyPr>
            <a:noAutofit/>
          </a:bodyPr>
          <a:lstStyle/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 закуплены экспонаты для зала природы</a:t>
            </a:r>
          </a:p>
          <a:p>
            <a:pPr algn="just">
              <a:buFontTx/>
              <a:buChar char="-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endParaRPr lang="ru-RU" sz="2400" dirty="0" smtClean="0"/>
          </a:p>
          <a:p>
            <a:pPr algn="just"/>
            <a:endParaRPr lang="ru-RU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2" name="Picture 3" descr="C:\Users\Администратор\Downloads\logo_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71525"/>
            <a:ext cx="2736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D:\Мастерская\лого спонсоров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89" y="615858"/>
            <a:ext cx="784225" cy="15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35FC5AA-298C-45BC-AE2F-4B0367BF9D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615858"/>
            <a:ext cx="1292464" cy="1066892"/>
          </a:xfrm>
          <a:prstGeom prst="rect">
            <a:avLst/>
          </a:prstGeom>
        </p:spPr>
      </p:pic>
      <p:pic>
        <p:nvPicPr>
          <p:cNvPr id="9" name="Рисунок 8" descr="IMG_3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2924944"/>
            <a:ext cx="3956076" cy="2736304"/>
          </a:xfrm>
          <a:prstGeom prst="rect">
            <a:avLst/>
          </a:prstGeom>
        </p:spPr>
      </p:pic>
      <p:pic>
        <p:nvPicPr>
          <p:cNvPr id="11" name="Рисунок 10" descr="муляжи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429000"/>
            <a:ext cx="3600400" cy="292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52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19522</TotalTime>
  <Words>478</Words>
  <Application>Microsoft Office PowerPoint</Application>
  <PresentationFormat>Экран (4:3)</PresentationFormat>
  <Paragraphs>115</Paragraphs>
  <Slides>24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ГУ«Толочинский историко- краеведческий музей»  Инициатива «Экологическое интерактивное музейное пространство « Человек в природе»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про</cp:lastModifiedBy>
  <cp:revision>326</cp:revision>
  <cp:lastPrinted>2017-02-06T13:32:51Z</cp:lastPrinted>
  <dcterms:created xsi:type="dcterms:W3CDTF">2016-05-21T20:50:20Z</dcterms:created>
  <dcterms:modified xsi:type="dcterms:W3CDTF">2018-04-29T12:45:04Z</dcterms:modified>
</cp:coreProperties>
</file>